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  <p:sldMasterId id="2147484222" r:id="rId2"/>
    <p:sldMasterId id="2147484234" r:id="rId3"/>
  </p:sldMasterIdLst>
  <p:notesMasterIdLst>
    <p:notesMasterId r:id="rId18"/>
  </p:notesMasterIdLst>
  <p:handoutMasterIdLst>
    <p:handoutMasterId r:id="rId19"/>
  </p:handoutMasterIdLst>
  <p:sldIdLst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1942763" cy="7021513"/>
  <p:notesSz cx="6858000" cy="9144000"/>
  <p:defaultTextStyle>
    <a:defPPr>
      <a:defRPr lang="el-GR"/>
    </a:defPPr>
    <a:lvl1pPr marL="0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506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3009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4516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6025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7527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9035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90541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2044" algn="l" defTabSz="108300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66FF"/>
    <a:srgbClr val="93B658"/>
    <a:srgbClr val="B9D094"/>
    <a:srgbClr val="EABD33"/>
    <a:srgbClr val="FFFF00"/>
    <a:srgbClr val="EAC000"/>
    <a:srgbClr val="AAC67C"/>
    <a:srgbClr val="0070C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4" autoAdjust="0"/>
    <p:restoredTop sz="95847" autoAdjust="0"/>
  </p:normalViewPr>
  <p:slideViewPr>
    <p:cSldViewPr>
      <p:cViewPr>
        <p:scale>
          <a:sx n="70" d="100"/>
          <a:sy n="70" d="100"/>
        </p:scale>
        <p:origin x="-498" y="-72"/>
      </p:cViewPr>
      <p:guideLst>
        <p:guide orient="horz" pos="2212"/>
        <p:guide pos="3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1BC2-297E-485F-B590-B995B162793F}" type="datetimeFigureOut">
              <a:rPr lang="el-GR" smtClean="0"/>
              <a:t>27/6/2018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CAD12-98D1-4A52-9AB5-12E4137F70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9200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1C551-B50C-49B1-8191-836EF1D29457}" type="datetimeFigureOut">
              <a:rPr lang="el-GR" smtClean="0"/>
              <a:t>27/6/2018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12763" y="685800"/>
            <a:ext cx="5832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55D1-255A-48CD-B2F6-008F89E953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5392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65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24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89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51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75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4" algn="l" defTabSz="914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12763" y="695325"/>
            <a:ext cx="583088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12763" y="695325"/>
            <a:ext cx="583088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na\Desktop\Back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17463"/>
            <a:ext cx="12077700" cy="705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73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14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" y="1"/>
            <a:ext cx="11942763" cy="7021512"/>
          </a:xfrm>
          <a:prstGeom prst="rect">
            <a:avLst/>
          </a:prstGeom>
          <a:noFill/>
          <a:ln w="28575">
            <a:solidFill>
              <a:srgbClr val="93B65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13" tIns="45708" rIns="91413" bIns="45708" rtlCol="0" anchor="ctr"/>
          <a:lstStyle/>
          <a:p>
            <a:endParaRPr lang="en-US" sz="4800" b="1" dirty="0" smtClean="0">
              <a:latin typeface="Arial Narrow" panose="020B0606020202030204" pitchFamily="34" charset="0"/>
              <a:ea typeface="Aka-AcidGR-SoftIceCrea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7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2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5473" y="2181719"/>
            <a:ext cx="10151825" cy="1505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942" y="3979178"/>
            <a:ext cx="8360887" cy="1794281"/>
          </a:xfrm>
        </p:spPr>
        <p:txBody>
          <a:bodyPr/>
          <a:lstStyle>
            <a:lvl1pPr marL="0" indent="0" algn="ctr">
              <a:buNone/>
              <a:defRPr/>
            </a:lvl1pPr>
            <a:lvl2pPr marL="457111" indent="0" algn="ctr">
              <a:buNone/>
              <a:defRPr/>
            </a:lvl2pPr>
            <a:lvl3pPr marL="914215" indent="0" algn="ctr">
              <a:buNone/>
              <a:defRPr/>
            </a:lvl3pPr>
            <a:lvl4pPr marL="1371326" indent="0" algn="ctr">
              <a:buNone/>
              <a:defRPr/>
            </a:lvl4pPr>
            <a:lvl5pPr marL="1828434" indent="0" algn="ctr">
              <a:buNone/>
              <a:defRPr/>
            </a:lvl5pPr>
            <a:lvl6pPr marL="2285545" indent="0" algn="ctr">
              <a:buNone/>
              <a:defRPr/>
            </a:lvl6pPr>
            <a:lvl7pPr marL="2742649" indent="0" algn="ctr">
              <a:buNone/>
              <a:defRPr/>
            </a:lvl7pPr>
            <a:lvl8pPr marL="3199760" indent="0" algn="ctr">
              <a:buNone/>
              <a:defRPr/>
            </a:lvl8pPr>
            <a:lvl9pPr marL="365686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193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41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104" y="4512696"/>
            <a:ext cx="10151825" cy="13941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104" y="2975648"/>
            <a:ext cx="10151825" cy="153704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11" indent="0">
              <a:buNone/>
              <a:defRPr sz="1800"/>
            </a:lvl2pPr>
            <a:lvl3pPr marL="914215" indent="0">
              <a:buNone/>
              <a:defRPr sz="1600"/>
            </a:lvl3pPr>
            <a:lvl4pPr marL="1371326" indent="0">
              <a:buNone/>
              <a:defRPr sz="1400"/>
            </a:lvl4pPr>
            <a:lvl5pPr marL="1828434" indent="0">
              <a:buNone/>
              <a:defRPr sz="1400"/>
            </a:lvl5pPr>
            <a:lvl6pPr marL="2285545" indent="0">
              <a:buNone/>
              <a:defRPr sz="1400"/>
            </a:lvl6pPr>
            <a:lvl7pPr marL="2742649" indent="0">
              <a:buNone/>
              <a:defRPr sz="1400"/>
            </a:lvl7pPr>
            <a:lvl8pPr marL="3199760" indent="0">
              <a:buNone/>
              <a:defRPr sz="1400"/>
            </a:lvl8pPr>
            <a:lvl9pPr marL="365686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562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80" y="1643438"/>
            <a:ext cx="5296604" cy="40712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6004" y="1643438"/>
            <a:ext cx="5296604" cy="40712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8405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80" y="281055"/>
            <a:ext cx="10748804" cy="11702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79" y="1571980"/>
            <a:ext cx="5277552" cy="6541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1" indent="0">
              <a:buNone/>
              <a:defRPr sz="2000" b="1"/>
            </a:lvl2pPr>
            <a:lvl3pPr marL="914215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5" indent="0">
              <a:buNone/>
              <a:defRPr sz="1600" b="1"/>
            </a:lvl6pPr>
            <a:lvl7pPr marL="2742649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979" y="2226178"/>
            <a:ext cx="5277552" cy="40458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66648" y="1571980"/>
            <a:ext cx="5279139" cy="6541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1" indent="0">
              <a:buNone/>
              <a:defRPr sz="2000" b="1"/>
            </a:lvl2pPr>
            <a:lvl3pPr marL="914215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5" indent="0">
              <a:buNone/>
              <a:defRPr sz="1600" b="1"/>
            </a:lvl6pPr>
            <a:lvl7pPr marL="2742649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66648" y="2226178"/>
            <a:ext cx="5279139" cy="40458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116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5690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9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83" y="279463"/>
            <a:ext cx="3929586" cy="11893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9462" y="279467"/>
            <a:ext cx="6676325" cy="59925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983" y="1468774"/>
            <a:ext cx="3929586" cy="4803273"/>
          </a:xfrm>
        </p:spPr>
        <p:txBody>
          <a:bodyPr/>
          <a:lstStyle>
            <a:lvl1pPr marL="0" indent="0">
              <a:buNone/>
              <a:defRPr sz="1400"/>
            </a:lvl1pPr>
            <a:lvl2pPr marL="457111" indent="0">
              <a:buNone/>
              <a:defRPr sz="1200"/>
            </a:lvl2pPr>
            <a:lvl3pPr marL="914215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5" indent="0">
              <a:buNone/>
              <a:defRPr sz="900"/>
            </a:lvl6pPr>
            <a:lvl7pPr marL="2742649" indent="0">
              <a:buNone/>
              <a:defRPr sz="900"/>
            </a:lvl7pPr>
            <a:lvl8pPr marL="3199760" indent="0">
              <a:buNone/>
              <a:defRPr sz="900"/>
            </a:lvl8pPr>
            <a:lvl9pPr marL="365686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906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290" y="4914425"/>
            <a:ext cx="7166928" cy="5811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40290" y="627205"/>
            <a:ext cx="7166928" cy="4212590"/>
          </a:xfrm>
        </p:spPr>
        <p:txBody>
          <a:bodyPr/>
          <a:lstStyle>
            <a:lvl1pPr marL="0" indent="0">
              <a:buNone/>
              <a:defRPr sz="3200"/>
            </a:lvl1pPr>
            <a:lvl2pPr marL="457111" indent="0">
              <a:buNone/>
              <a:defRPr sz="2800"/>
            </a:lvl2pPr>
            <a:lvl3pPr marL="914215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5" indent="0">
              <a:buNone/>
              <a:defRPr sz="2000"/>
            </a:lvl6pPr>
            <a:lvl7pPr marL="2742649" indent="0">
              <a:buNone/>
              <a:defRPr sz="2000"/>
            </a:lvl7pPr>
            <a:lvl8pPr marL="3199760" indent="0">
              <a:buNone/>
              <a:defRPr sz="2000"/>
            </a:lvl8pPr>
            <a:lvl9pPr marL="3656869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290" y="5495581"/>
            <a:ext cx="7166928" cy="824098"/>
          </a:xfrm>
        </p:spPr>
        <p:txBody>
          <a:bodyPr/>
          <a:lstStyle>
            <a:lvl1pPr marL="0" indent="0">
              <a:buNone/>
              <a:defRPr sz="1400"/>
            </a:lvl1pPr>
            <a:lvl2pPr marL="457111" indent="0">
              <a:buNone/>
              <a:defRPr sz="1200"/>
            </a:lvl2pPr>
            <a:lvl3pPr marL="914215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5" indent="0">
              <a:buNone/>
              <a:defRPr sz="900"/>
            </a:lvl6pPr>
            <a:lvl7pPr marL="2742649" indent="0">
              <a:buNone/>
              <a:defRPr sz="900"/>
            </a:lvl7pPr>
            <a:lvl8pPr marL="3199760" indent="0">
              <a:buNone/>
              <a:defRPr sz="900"/>
            </a:lvl8pPr>
            <a:lvl9pPr marL="365686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0038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2377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6201" y="279467"/>
            <a:ext cx="2686407" cy="54352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6983" y="279467"/>
            <a:ext cx="7906801" cy="54352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5265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5470" y="2181719"/>
            <a:ext cx="10151825" cy="1505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939" y="3979175"/>
            <a:ext cx="8360887" cy="1794281"/>
          </a:xfrm>
        </p:spPr>
        <p:txBody>
          <a:bodyPr/>
          <a:lstStyle>
            <a:lvl1pPr marL="0" indent="0" algn="ctr">
              <a:buNone/>
              <a:defRPr/>
            </a:lvl1pPr>
            <a:lvl2pPr marL="457246" indent="0" algn="ctr">
              <a:buNone/>
              <a:defRPr/>
            </a:lvl2pPr>
            <a:lvl3pPr marL="914491" indent="0" algn="ctr">
              <a:buNone/>
              <a:defRPr/>
            </a:lvl3pPr>
            <a:lvl4pPr marL="1371737" indent="0" algn="ctr">
              <a:buNone/>
              <a:defRPr/>
            </a:lvl4pPr>
            <a:lvl5pPr marL="1828983" indent="0" algn="ctr">
              <a:buNone/>
              <a:defRPr/>
            </a:lvl5pPr>
            <a:lvl6pPr marL="2286229" indent="0" algn="ctr">
              <a:buNone/>
              <a:defRPr/>
            </a:lvl6pPr>
            <a:lvl7pPr marL="2743474" indent="0" algn="ctr">
              <a:buNone/>
              <a:defRPr/>
            </a:lvl7pPr>
            <a:lvl8pPr marL="3200720" indent="0" algn="ctr">
              <a:buNone/>
              <a:defRPr/>
            </a:lvl8pPr>
            <a:lvl9pPr marL="365796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1345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9952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101" y="4512696"/>
            <a:ext cx="10151825" cy="13941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101" y="2975648"/>
            <a:ext cx="10151825" cy="153704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46" indent="0">
              <a:buNone/>
              <a:defRPr sz="1800"/>
            </a:lvl2pPr>
            <a:lvl3pPr marL="914491" indent="0">
              <a:buNone/>
              <a:defRPr sz="1600"/>
            </a:lvl3pPr>
            <a:lvl4pPr marL="1371737" indent="0">
              <a:buNone/>
              <a:defRPr sz="1400"/>
            </a:lvl4pPr>
            <a:lvl5pPr marL="1828983" indent="0">
              <a:buNone/>
              <a:defRPr sz="1400"/>
            </a:lvl5pPr>
            <a:lvl6pPr marL="2286229" indent="0">
              <a:buNone/>
              <a:defRPr sz="1400"/>
            </a:lvl6pPr>
            <a:lvl7pPr marL="2743474" indent="0">
              <a:buNone/>
              <a:defRPr sz="1400"/>
            </a:lvl7pPr>
            <a:lvl8pPr marL="3200720" indent="0">
              <a:buNone/>
              <a:defRPr sz="1400"/>
            </a:lvl8pPr>
            <a:lvl9pPr marL="3657966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1232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80" y="1643435"/>
            <a:ext cx="5296604" cy="40712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6004" y="1643435"/>
            <a:ext cx="5296604" cy="40712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3385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80" y="281052"/>
            <a:ext cx="10748804" cy="11702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79" y="1571980"/>
            <a:ext cx="5277552" cy="6541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979" y="2226178"/>
            <a:ext cx="5277552" cy="40458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66645" y="1571980"/>
            <a:ext cx="5279139" cy="6541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66645" y="2226178"/>
            <a:ext cx="5279139" cy="40458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922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246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02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80" y="279463"/>
            <a:ext cx="3929586" cy="11893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9459" y="279464"/>
            <a:ext cx="6676325" cy="59925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980" y="1468771"/>
            <a:ext cx="3929586" cy="4803273"/>
          </a:xfr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1" indent="0">
              <a:buNone/>
              <a:defRPr sz="1000"/>
            </a:lvl3pPr>
            <a:lvl4pPr marL="1371737" indent="0">
              <a:buNone/>
              <a:defRPr sz="900"/>
            </a:lvl4pPr>
            <a:lvl5pPr marL="1828983" indent="0">
              <a:buNone/>
              <a:defRPr sz="900"/>
            </a:lvl5pPr>
            <a:lvl6pPr marL="2286229" indent="0">
              <a:buNone/>
              <a:defRPr sz="900"/>
            </a:lvl6pPr>
            <a:lvl7pPr marL="2743474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6555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287" y="4914425"/>
            <a:ext cx="7166928" cy="5811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40287" y="627205"/>
            <a:ext cx="7166928" cy="4212590"/>
          </a:xfr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0"/>
            </a:lvl2pPr>
            <a:lvl3pPr marL="914491" indent="0">
              <a:buNone/>
              <a:defRPr sz="2400"/>
            </a:lvl3pPr>
            <a:lvl4pPr marL="1371737" indent="0">
              <a:buNone/>
              <a:defRPr sz="2000"/>
            </a:lvl4pPr>
            <a:lvl5pPr marL="1828983" indent="0">
              <a:buNone/>
              <a:defRPr sz="2000"/>
            </a:lvl5pPr>
            <a:lvl6pPr marL="2286229" indent="0">
              <a:buNone/>
              <a:defRPr sz="2000"/>
            </a:lvl6pPr>
            <a:lvl7pPr marL="2743474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287" y="5495581"/>
            <a:ext cx="7166928" cy="824098"/>
          </a:xfrm>
        </p:spPr>
        <p:txBody>
          <a:bodyPr/>
          <a:lstStyle>
            <a:lvl1pPr marL="0" indent="0">
              <a:buNone/>
              <a:defRPr sz="1400"/>
            </a:lvl1pPr>
            <a:lvl2pPr marL="457246" indent="0">
              <a:buNone/>
              <a:defRPr sz="1200"/>
            </a:lvl2pPr>
            <a:lvl3pPr marL="914491" indent="0">
              <a:buNone/>
              <a:defRPr sz="1000"/>
            </a:lvl3pPr>
            <a:lvl4pPr marL="1371737" indent="0">
              <a:buNone/>
              <a:defRPr sz="900"/>
            </a:lvl4pPr>
            <a:lvl5pPr marL="1828983" indent="0">
              <a:buNone/>
              <a:defRPr sz="900"/>
            </a:lvl5pPr>
            <a:lvl6pPr marL="2286229" indent="0">
              <a:buNone/>
              <a:defRPr sz="900"/>
            </a:lvl6pPr>
            <a:lvl7pPr marL="2743474" indent="0">
              <a:buNone/>
              <a:defRPr sz="900"/>
            </a:lvl7pPr>
            <a:lvl8pPr marL="3200720" indent="0">
              <a:buNone/>
              <a:defRPr sz="900"/>
            </a:lvl8pPr>
            <a:lvl9pPr marL="36579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211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5206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6201" y="279464"/>
            <a:ext cx="2686407" cy="54352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6980" y="279464"/>
            <a:ext cx="7906801" cy="54352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145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01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20" r:id="rId2"/>
    <p:sldLayoutId id="2147484213" r:id="rId3"/>
    <p:sldLayoutId id="2147484221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2873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078" indent="-406078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9835" indent="-338398" algn="l" defTabSz="1082873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3591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5031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469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7907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9344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60780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02218" indent="-270720" algn="l" defTabSz="10828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438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873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4312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5752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7188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8625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90063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1500" algn="l" defTabSz="108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-25400" y="-88920"/>
            <a:ext cx="11987219" cy="7164420"/>
          </a:xfrm>
          <a:prstGeom prst="rect">
            <a:avLst/>
          </a:prstGeom>
          <a:solidFill>
            <a:srgbClr val="003C5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2" tIns="45713" rIns="91422" bIns="45713" anchor="ctr"/>
          <a:lstStyle/>
          <a:p>
            <a:pPr defTabSz="45711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l-GR" altLang="el-GR" sz="1800">
              <a:solidFill>
                <a:srgbClr val="FFFFFF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6979" y="279467"/>
            <a:ext cx="10745629" cy="117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the title text format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6979" y="1643438"/>
            <a:ext cx="10745629" cy="407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the outline text format</a:t>
            </a:r>
          </a:p>
          <a:p>
            <a:pPr lvl="1"/>
            <a:r>
              <a:rPr lang="en-GB" altLang="el-GR" smtClean="0"/>
              <a:t>Second Outline Level</a:t>
            </a:r>
          </a:p>
          <a:p>
            <a:pPr lvl="2"/>
            <a:r>
              <a:rPr lang="en-GB" altLang="el-GR" smtClean="0"/>
              <a:t>Third Outline Level</a:t>
            </a:r>
          </a:p>
          <a:p>
            <a:pPr lvl="3"/>
            <a:r>
              <a:rPr lang="en-GB" altLang="el-GR" smtClean="0"/>
              <a:t>Fourth Outline Level</a:t>
            </a:r>
          </a:p>
          <a:p>
            <a:pPr lvl="4"/>
            <a:r>
              <a:rPr lang="en-GB" altLang="el-GR" smtClean="0"/>
              <a:t>Fifth Outline Level</a:t>
            </a:r>
          </a:p>
          <a:p>
            <a:pPr lvl="4"/>
            <a:r>
              <a:rPr lang="en-GB" altLang="el-GR" smtClean="0"/>
              <a:t>Sixth Outline Level</a:t>
            </a:r>
          </a:p>
          <a:p>
            <a:pPr lvl="4"/>
            <a:r>
              <a:rPr lang="en-GB" altLang="el-GR" smtClean="0"/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409139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25" r:id="rId3"/>
    <p:sldLayoutId id="2147484226" r:id="rId4"/>
    <p:sldLayoutId id="2147484227" r:id="rId5"/>
    <p:sldLayoutId id="2147484228" r:id="rId6"/>
    <p:sldLayoutId id="2147484229" r:id="rId7"/>
    <p:sldLayoutId id="2147484230" r:id="rId8"/>
    <p:sldLayoutId id="2147484231" r:id="rId9"/>
    <p:sldLayoutId id="2147484232" r:id="rId10"/>
    <p:sldLayoutId id="2147484233" r:id="rId11"/>
  </p:sldLayoutIdLst>
  <p:txStyles>
    <p:titleStyle>
      <a:lvl1pPr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+mj-lt"/>
          <a:ea typeface="+mj-ea"/>
          <a:cs typeface="+mj-cs"/>
        </a:defRPr>
      </a:lvl1pPr>
      <a:lvl2pPr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2pPr>
      <a:lvl3pPr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3pPr>
      <a:lvl4pPr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4pPr>
      <a:lvl5pPr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5pPr>
      <a:lvl6pPr marL="2514095" indent="-228554"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6pPr>
      <a:lvl7pPr marL="2971206" indent="-228554"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7pPr>
      <a:lvl8pPr marL="3428314" indent="-228554"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8pPr>
      <a:lvl9pPr marL="3885425" indent="-228554" algn="ctr" defTabSz="45711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9pPr>
    </p:titleStyle>
    <p:bodyStyle>
      <a:lvl1pPr marL="342829" indent="-342829" algn="l" defTabSz="457111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799" indent="-285695" algn="l" defTabSz="457111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769" indent="-228554" algn="l" defTabSz="457111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99880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6990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095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206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314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5425" indent="-228554" algn="l" defTabSz="45711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1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5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5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9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-25403" y="-88920"/>
            <a:ext cx="11987219" cy="7164420"/>
          </a:xfrm>
          <a:prstGeom prst="rect">
            <a:avLst/>
          </a:prstGeom>
          <a:solidFill>
            <a:srgbClr val="003C5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9" tIns="45725" rIns="91449" bIns="45725" anchor="ctr"/>
          <a:lstStyle/>
          <a:p>
            <a:pPr defTabSz="45724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l-GR" altLang="el-GR" sz="1800">
              <a:solidFill>
                <a:srgbClr val="FFFFFF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6979" y="279464"/>
            <a:ext cx="10745629" cy="117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the title text format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6979" y="1643435"/>
            <a:ext cx="10745629" cy="407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the outline text format</a:t>
            </a:r>
          </a:p>
          <a:p>
            <a:pPr lvl="1"/>
            <a:r>
              <a:rPr lang="en-GB" altLang="el-GR" smtClean="0"/>
              <a:t>Second Outline Level</a:t>
            </a:r>
          </a:p>
          <a:p>
            <a:pPr lvl="2"/>
            <a:r>
              <a:rPr lang="en-GB" altLang="el-GR" smtClean="0"/>
              <a:t>Third Outline Level</a:t>
            </a:r>
          </a:p>
          <a:p>
            <a:pPr lvl="3"/>
            <a:r>
              <a:rPr lang="en-GB" altLang="el-GR" smtClean="0"/>
              <a:t>Fourth Outline Level</a:t>
            </a:r>
          </a:p>
          <a:p>
            <a:pPr lvl="4"/>
            <a:r>
              <a:rPr lang="en-GB" altLang="el-GR" smtClean="0"/>
              <a:t>Fifth Outline Level</a:t>
            </a:r>
          </a:p>
          <a:p>
            <a:pPr lvl="4"/>
            <a:r>
              <a:rPr lang="en-GB" altLang="el-GR" smtClean="0"/>
              <a:t>Sixth Outline Level</a:t>
            </a:r>
          </a:p>
          <a:p>
            <a:pPr lvl="4"/>
            <a:r>
              <a:rPr lang="en-GB" altLang="el-GR" smtClean="0"/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09447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</p:sldLayoutIdLst>
  <p:txStyles>
    <p:titleStyle>
      <a:lvl1pPr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+mj-lt"/>
          <a:ea typeface="+mj-ea"/>
          <a:cs typeface="+mj-cs"/>
        </a:defRPr>
      </a:lvl1pPr>
      <a:lvl2pPr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2pPr>
      <a:lvl3pPr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3pPr>
      <a:lvl4pPr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4pPr>
      <a:lvl5pPr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5pPr>
      <a:lvl6pPr marL="2514851" indent="-228623"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6pPr>
      <a:lvl7pPr marL="2972097" indent="-228623"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7pPr>
      <a:lvl8pPr marL="3429343" indent="-228623"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8pPr>
      <a:lvl9pPr marL="3886589" indent="-228623" algn="ctr" defTabSz="457246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1F497D"/>
          </a:solidFill>
          <a:latin typeface="Arial" charset="0"/>
          <a:ea typeface="Noto Sans CJK SC Regular" charset="0"/>
          <a:cs typeface="Noto Sans CJK SC Regular" charset="0"/>
        </a:defRPr>
      </a:lvl9pPr>
    </p:titleStyle>
    <p:bodyStyle>
      <a:lvl1pPr marL="342934" indent="-342934" algn="l" defTabSz="457246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3024" indent="-285779" algn="l" defTabSz="457246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114" indent="-228623" algn="l" defTabSz="457246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360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606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851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2097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343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589" indent="-228623" algn="l" defTabSz="457246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-1092344" y="1027347"/>
            <a:ext cx="14122691" cy="1614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32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8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4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  <a:tab pos="12344400" algn="l"/>
                <a:tab pos="12801600" algn="l"/>
                <a:tab pos="13258800" algn="l"/>
                <a:tab pos="137160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9pPr>
          </a:lstStyle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1400" dirty="0">
                <a:solidFill>
                  <a:srgbClr val="FFFFFF"/>
                </a:solidFill>
                <a:latin typeface="Roboto" charset="0"/>
              </a:rPr>
              <a:t>ΤΕΤΑΡΤΗ </a:t>
            </a:r>
            <a:r>
              <a:rPr lang="el-GR" altLang="el-GR" sz="1400" dirty="0">
                <a:solidFill>
                  <a:srgbClr val="FFFFFF"/>
                </a:solidFill>
                <a:latin typeface="Roboto" charset="0"/>
              </a:rPr>
              <a:t> 27</a:t>
            </a:r>
            <a:r>
              <a:rPr lang="en-US" altLang="el-GR" sz="1400" dirty="0">
                <a:solidFill>
                  <a:srgbClr val="FFFFFF"/>
                </a:solidFill>
                <a:latin typeface="Roboto" charset="0"/>
              </a:rPr>
              <a:t>/</a:t>
            </a:r>
            <a:r>
              <a:rPr lang="el-GR" altLang="el-GR" sz="1400" dirty="0">
                <a:solidFill>
                  <a:srgbClr val="FFFFFF"/>
                </a:solidFill>
                <a:latin typeface="Roboto" charset="0"/>
              </a:rPr>
              <a:t>06/2018</a:t>
            </a:r>
            <a:r>
              <a:rPr lang="en-US" altLang="el-GR" sz="1400" dirty="0">
                <a:solidFill>
                  <a:srgbClr val="FFFFFF"/>
                </a:solidFill>
                <a:latin typeface="Roboto" charset="0"/>
              </a:rPr>
              <a:t> </a:t>
            </a:r>
          </a:p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endParaRPr lang="el-GR" altLang="el-GR" sz="1800" dirty="0">
              <a:latin typeface="Roboto" charset="0"/>
            </a:endParaRPr>
          </a:p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endParaRPr lang="el-GR" altLang="el-GR" sz="1800" dirty="0">
              <a:latin typeface="Roboto" charset="0"/>
            </a:endParaRPr>
          </a:p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endParaRPr lang="en-US" altLang="el-GR" sz="1800" dirty="0">
              <a:latin typeface="Roboto" charset="0"/>
            </a:endParaRPr>
          </a:p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l-GR" altLang="el-GR" sz="3600" b="1" dirty="0">
                <a:solidFill>
                  <a:srgbClr val="FFFFFF"/>
                </a:solidFill>
                <a:latin typeface="Roboto" charset="0"/>
              </a:rPr>
              <a:t>Ημερίδα «Εκπαιδεύοντας (</a:t>
            </a:r>
            <a:r>
              <a:rPr lang="el-GR" altLang="el-GR" sz="3600" b="1" dirty="0" err="1">
                <a:solidFill>
                  <a:srgbClr val="FFFFFF"/>
                </a:solidFill>
                <a:latin typeface="Roboto" charset="0"/>
              </a:rPr>
              <a:t>σ)την</a:t>
            </a:r>
            <a:r>
              <a:rPr lang="el-GR" altLang="el-GR" sz="3600" b="1" dirty="0">
                <a:solidFill>
                  <a:srgbClr val="FFFFFF"/>
                </a:solidFill>
                <a:latin typeface="Roboto" charset="0"/>
              </a:rPr>
              <a:t> Κ.ΑΛ.Ο»</a:t>
            </a: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4120904" y="4054632"/>
            <a:ext cx="3340544" cy="167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9pPr>
          </a:lstStyle>
          <a:p>
            <a:pPr algn="ctr" defTabSz="457201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1800" dirty="0" err="1">
                <a:solidFill>
                  <a:srgbClr val="FFFFFF"/>
                </a:solidFill>
                <a:latin typeface="Roboto" charset="0"/>
              </a:rPr>
              <a:t>Γεωργί</a:t>
            </a:r>
            <a:r>
              <a:rPr lang="en-US" altLang="el-GR" sz="1800" dirty="0">
                <a:solidFill>
                  <a:srgbClr val="FFFFFF"/>
                </a:solidFill>
                <a:latin typeface="Roboto" charset="0"/>
              </a:rPr>
              <a:t>α Μπεκριδάκη</a:t>
            </a:r>
          </a:p>
          <a:p>
            <a:pPr algn="ctr" defTabSz="457201" eaLnBrk="1" fontAlgn="base" hangingPunct="1">
              <a:spcBef>
                <a:spcPts val="1200"/>
              </a:spcBef>
              <a:spcAft>
                <a:spcPct val="0"/>
              </a:spcAft>
              <a:buSzPct val="100000"/>
            </a:pPr>
            <a:r>
              <a:rPr lang="en-US" altLang="el-GR" sz="1800" dirty="0" err="1">
                <a:solidFill>
                  <a:srgbClr val="FFFFFF"/>
                </a:solidFill>
                <a:latin typeface="Roboto" charset="0"/>
              </a:rPr>
              <a:t>Κοινωνιολόγος</a:t>
            </a:r>
            <a:endParaRPr lang="en-US" altLang="el-GR" sz="1800" dirty="0">
              <a:solidFill>
                <a:srgbClr val="FFFFFF"/>
              </a:solidFill>
              <a:latin typeface="Roboto" charset="0"/>
            </a:endParaRPr>
          </a:p>
          <a:p>
            <a:pPr algn="ctr" defTabSz="457201" eaLnBrk="1" fontAlgn="base" hangingPunct="1">
              <a:spcBef>
                <a:spcPts val="1200"/>
              </a:spcBef>
              <a:spcAft>
                <a:spcPct val="0"/>
              </a:spcAft>
              <a:buSzPct val="100000"/>
            </a:pPr>
            <a:r>
              <a:rPr lang="en-US" altLang="el-GR" sz="1800" dirty="0">
                <a:solidFill>
                  <a:srgbClr val="FFFFFF"/>
                </a:solidFill>
                <a:latin typeface="Roboto" charset="0"/>
              </a:rPr>
              <a:t>DOCK – </a:t>
            </a:r>
            <a:r>
              <a:rPr lang="en-US" altLang="el-GR" sz="1800" dirty="0" err="1">
                <a:solidFill>
                  <a:srgbClr val="FFFFFF"/>
                </a:solidFill>
                <a:latin typeface="Roboto" charset="0"/>
              </a:rPr>
              <a:t>Συνεργ</a:t>
            </a:r>
            <a:r>
              <a:rPr lang="en-US" altLang="el-GR" sz="1800" dirty="0">
                <a:solidFill>
                  <a:srgbClr val="FFFFFF"/>
                </a:solidFill>
                <a:latin typeface="Roboto" charset="0"/>
              </a:rPr>
              <a:t>ατικός Χώρος Κοινωνικής και Αλληλέγγυας Οικονομίας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4" y="5455412"/>
            <a:ext cx="3304869" cy="8368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994" y="5311363"/>
            <a:ext cx="3364654" cy="100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926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753" y="630439"/>
            <a:ext cx="9937104" cy="58477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l-GR" altLang="el-GR" sz="3200" dirty="0">
                <a:solidFill>
                  <a:srgbClr val="003C5A"/>
                </a:solidFill>
                <a:latin typeface="Roboto" charset="0"/>
              </a:rPr>
              <a:t>Κ.ΑΛ.Ο είναι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789" y="1422527"/>
            <a:ext cx="9289032" cy="4062651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endParaRPr lang="el-GR" altLang="el-GR" sz="2000" dirty="0">
              <a:solidFill>
                <a:srgbClr val="002060"/>
              </a:solidFill>
              <a:latin typeface="Arial"/>
            </a:endParaRPr>
          </a:p>
          <a:p>
            <a:pPr algn="just"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Έ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νας </a:t>
            </a:r>
            <a:r>
              <a:rPr lang="en-US" altLang="el-GR" sz="2000" dirty="0" err="1">
                <a:solidFill>
                  <a:srgbClr val="002060"/>
                </a:solidFill>
                <a:latin typeface="Arial"/>
              </a:rPr>
              <a:t>εν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αλλακτικός τρόπος οικονομικής και κοινωνικής οργάνωσης βασισμένος στις αξίες της αλληλεγγύης, της αειφορίας, της κοινωνικής δικαιοσύνης. </a:t>
            </a: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Α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π</a:t>
            </a:r>
            <a:r>
              <a:rPr lang="en-US" altLang="el-GR" sz="2000" dirty="0" err="1">
                <a:solidFill>
                  <a:srgbClr val="002060"/>
                </a:solidFill>
                <a:latin typeface="Arial"/>
              </a:rPr>
              <a:t>οτελείτ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αι από ένα σύνολο καθημερινών πρακτικών, ζωντανών και δυναμικών όπου η ευημερία </a:t>
            </a: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των μελών του φορέα και </a:t>
            </a:r>
            <a:r>
              <a:rPr lang="en-US" altLang="el-GR" sz="2000" dirty="0" err="1">
                <a:solidFill>
                  <a:srgbClr val="002060"/>
                </a:solidFill>
                <a:latin typeface="Arial"/>
              </a:rPr>
              <a:t>της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 </a:t>
            </a:r>
            <a:r>
              <a:rPr lang="en-US" altLang="el-GR" sz="2000" dirty="0" err="1">
                <a:solidFill>
                  <a:srgbClr val="002060"/>
                </a:solidFill>
                <a:latin typeface="Arial"/>
              </a:rPr>
              <a:t>κοινωνί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ας υπερτερεί της ευημερίας του ατόμου, όπου το κέρδος είναι μέσο και όχι σκοπός</a:t>
            </a: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,</a:t>
            </a:r>
          </a:p>
          <a:p>
            <a:pPr algn="just"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</a:pPr>
            <a:endParaRPr lang="el-GR" altLang="el-GR" sz="2000" dirty="0">
              <a:solidFill>
                <a:srgbClr val="002060"/>
              </a:solidFill>
              <a:latin typeface="Arial"/>
            </a:endParaRPr>
          </a:p>
          <a:p>
            <a:pPr algn="just"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Στην Κ.ΑΛ.Ο η εμπορική δραστηριότητα γίνεται μέσω της συλλογικής διαχείρισης των πόρων, ενώ παράλληλα πολύ βασικό ρόλο παίζει η δημιουργία του κοινωνικού δεσμού που μετουσιώνει τις σχέσεις σε πιο συμμετοχικές.</a:t>
            </a:r>
            <a:endParaRPr lang="en-US" altLang="el-GR" sz="2000" dirty="0">
              <a:solidFill>
                <a:srgbClr val="002060"/>
              </a:solidFill>
              <a:latin typeface="Arial"/>
            </a:endParaRP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endParaRPr lang="en-US" altLang="el-GR" sz="1800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10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41" y="646989"/>
            <a:ext cx="9793088" cy="46166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>
              <a:spcBef>
                <a:spcPct val="0"/>
              </a:spcBef>
            </a:pPr>
            <a:r>
              <a:rPr lang="el-GR" altLang="el-GR" sz="2400" dirty="0">
                <a:solidFill>
                  <a:srgbClr val="003C5A"/>
                </a:solidFill>
                <a:latin typeface="Roboto" charset="0"/>
              </a:rPr>
              <a:t>Οι μόνιμες εκπαιδευτικές δράσεις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6765" y="1566540"/>
            <a:ext cx="9577064" cy="3170099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Ενημέρωση και παροχή πληροφόρησης σε όλα τα επίπεδα</a:t>
            </a:r>
            <a:endParaRPr lang="en-US" altLang="el-GR" sz="2000" dirty="0">
              <a:solidFill>
                <a:srgbClr val="002060"/>
              </a:solidFill>
              <a:latin typeface="Arial"/>
            </a:endParaRP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Υποστήριξη εγχειρημάτων (</a:t>
            </a:r>
            <a:r>
              <a:rPr lang="en-US" altLang="el-GR" sz="2000" dirty="0">
                <a:solidFill>
                  <a:srgbClr val="002060"/>
                </a:solidFill>
                <a:latin typeface="Arial"/>
              </a:rPr>
              <a:t>coaching, mentoring)</a:t>
            </a:r>
            <a:endParaRPr lang="el-GR" altLang="el-GR" sz="2000" dirty="0">
              <a:solidFill>
                <a:srgbClr val="002060"/>
              </a:solidFill>
              <a:latin typeface="Arial"/>
            </a:endParaRP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Παρακολούθηση και πρακτική εξάσκηση από κοινού</a:t>
            </a: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Wingdings" charset="2"/>
              <a:buChar char=""/>
            </a:pPr>
            <a:r>
              <a:rPr lang="el-GR" altLang="el-GR" sz="2000" dirty="0">
                <a:solidFill>
                  <a:srgbClr val="002060"/>
                </a:solidFill>
                <a:latin typeface="Arial"/>
              </a:rPr>
              <a:t>Αποκλειστικά σε ομάδες</a:t>
            </a: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</a:pPr>
            <a:endParaRPr lang="el-GR" altLang="el-GR" sz="2000" dirty="0">
              <a:solidFill>
                <a:srgbClr val="002060"/>
              </a:solidFill>
              <a:latin typeface="Arial"/>
            </a:endParaRPr>
          </a:p>
          <a:p>
            <a:pPr marL="285666" indent="-285666"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altLang="el-GR" sz="2000" b="1" dirty="0">
                <a:solidFill>
                  <a:srgbClr val="002060"/>
                </a:solidFill>
                <a:latin typeface="Arial"/>
              </a:rPr>
              <a:t>Ενημέρωση – Εξάσκηση - Αυτονομία</a:t>
            </a:r>
          </a:p>
          <a:p>
            <a:pPr defTabSz="457065" fontAlgn="base">
              <a:spcBef>
                <a:spcPts val="1200"/>
              </a:spcBef>
              <a:spcAft>
                <a:spcPct val="0"/>
              </a:spcAft>
              <a:buClr>
                <a:srgbClr val="003C5A"/>
              </a:buClr>
              <a:buSzPct val="100000"/>
            </a:pPr>
            <a:endParaRPr lang="el-GR" altLang="el-GR" sz="2000" dirty="0">
              <a:solidFill>
                <a:srgbClr val="003C5A"/>
              </a:solidFill>
              <a:latin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37" y="248323"/>
            <a:ext cx="8424862" cy="673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02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28" y="486423"/>
            <a:ext cx="6192688" cy="58477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algn="ctr" defTabSz="457065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l-GR" altLang="el-GR" sz="3200" dirty="0">
                <a:solidFill>
                  <a:srgbClr val="003C5A"/>
                </a:solidFill>
                <a:latin typeface="Roboto" charset="0"/>
              </a:rPr>
              <a:t>Γνώση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792" y="1066481"/>
            <a:ext cx="307340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365" y="1071195"/>
            <a:ext cx="3097220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0741" y="1528399"/>
            <a:ext cx="3744416" cy="203132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Γνωστική προσέγγιση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Ρητή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Τυποποιημένη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Απρόσωπη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Παράγεται στην επιστημονική κοινότητα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Εφαρμόζεται στην πράξη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1202283" y="3559721"/>
            <a:ext cx="0" cy="57136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282749" y="4140153"/>
            <a:ext cx="3168352" cy="1754326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Ο συνεργατισμός αναφέρεται σε έναν ομαδικό τρόπο δράσης, οικονομικής και κοινωνικής, των μελών μιας κοινωνικής ομάδας. (</a:t>
            </a:r>
            <a:r>
              <a:rPr lang="el-GR" sz="1800" dirty="0" err="1">
                <a:solidFill>
                  <a:srgbClr val="002060"/>
                </a:solidFill>
                <a:latin typeface="Arial" charset="0"/>
              </a:rPr>
              <a:t>Σιφνιώτης</a:t>
            </a:r>
            <a:r>
              <a:rPr lang="el-GR" sz="1800" dirty="0">
                <a:solidFill>
                  <a:srgbClr val="002060"/>
                </a:solidFill>
                <a:latin typeface="Arial" charset="0"/>
              </a:rPr>
              <a:t>, Κ. 1990)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06489" y="5894479"/>
            <a:ext cx="2952328" cy="923330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Μπορώ  να συμμετέχω σε μια ομαδική  κοινωνικό-οικονομική δράση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95" y="5410580"/>
            <a:ext cx="4333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 bwMode="auto">
          <a:xfrm>
            <a:off x="5496167" y="6286366"/>
            <a:ext cx="907265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6403429" y="5510887"/>
            <a:ext cx="3312368" cy="1477328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Μπορώ να συμμετέχω σε μια ομαδική κοινωνικό-οικονομική δράση αποτελεσματικά παρότι αντιμετωπιζόμαστε με δυσπιστία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8202835" y="4898875"/>
            <a:ext cx="0" cy="64870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7200128" y="3745895"/>
            <a:ext cx="2880320" cy="1477328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Κατάλληλο περιβάλλον 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Συχνή διαπροσωπική επαφή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Εμπιστοσύνη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3904" y="1528396"/>
            <a:ext cx="3384376" cy="1754326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Σιωπηρή γνώση, άρρητη,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Ως εμπειρία / </a:t>
            </a:r>
            <a:r>
              <a:rPr lang="en-US" sz="1800" dirty="0">
                <a:solidFill>
                  <a:srgbClr val="002060"/>
                </a:solidFill>
                <a:latin typeface="Arial" charset="0"/>
              </a:rPr>
              <a:t>learning by doing</a:t>
            </a:r>
            <a:endParaRPr lang="el-GR" sz="18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Προσωπική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Έμφαση στην πρακτική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Δεξιότητες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Εμφανής στην κοινότητα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241" y="3233492"/>
            <a:ext cx="1587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6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987" y="342404"/>
            <a:ext cx="9791626" cy="6555641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b="1" dirty="0">
                <a:solidFill>
                  <a:srgbClr val="002060"/>
                </a:solidFill>
                <a:latin typeface="Arial" charset="0"/>
              </a:rPr>
              <a:t>Έκθεση χαρτογράφησης οικοσυστήματος Κ.ΑΛ.Ο 2017-2018 ( Υπουργείου )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Έλλειψη ευαισθητοποίησης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Έλλειψη παράδοσης στη συνεργασία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Προκλήσεις για την ανάπτυξη πεδίου Κ.ΑΛ.Ο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Ενώ το </a:t>
            </a:r>
            <a:r>
              <a:rPr lang="el-GR" sz="2000" dirty="0">
                <a:solidFill>
                  <a:srgbClr val="FF0000"/>
                </a:solidFill>
                <a:latin typeface="Arial" charset="0"/>
              </a:rPr>
              <a:t>μορφωτικό επίπεδο 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των ηγετικών στελεχών της ΚΑΛΟ είναι υψηλό (41 τοις εκατό έχουν μεταπτυχιακό ή διδακτορικό δίπλωμα), τους λείπει </a:t>
            </a:r>
            <a:r>
              <a:rPr lang="el-GR" sz="2000" dirty="0">
                <a:solidFill>
                  <a:srgbClr val="FF0000"/>
                </a:solidFill>
                <a:latin typeface="Arial" charset="0"/>
              </a:rPr>
              <a:t>κατάρτιση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 που είναι περισσότερο προσανατολισμένη στην επιχειρηματικότητα, είτε στο στάδιο της έναρξης είτε μετά την ίδρυση των φορέων της ΚΑΛΟ. 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Έλλειψη δεξιοτήτων και γνώσης, συμπεριλαμβανομένων των (εσωτερικών) επικοινωνιακών δεξιοτήτων, δεξιοτήτων λήψης αποφάσεων και επίλυσης διαφορών.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989" y="5454181"/>
            <a:ext cx="9462833" cy="1015663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i="1" dirty="0">
                <a:solidFill>
                  <a:srgbClr val="002060"/>
                </a:solidFill>
                <a:latin typeface="Arial" charset="0"/>
              </a:rPr>
              <a:t>Αναγκαιότητα για εκπαίδευση και κατάρτιση με έμφαση τόσο στις επιχειρηματικές γνώσεις όσο και σε δεξιότητες που άπτονται των ιδιαίτερων χαρακτηριστικών της Κ.ΑΛ.Ο όπως στην οριζόντια διοίκηση και διακυβέρνηση, λήψη αποφάσεων.</a:t>
            </a:r>
          </a:p>
        </p:txBody>
      </p:sp>
    </p:spTree>
    <p:extLst>
      <p:ext uri="{BB962C8B-B14F-4D97-AF65-F5344CB8AC3E}">
        <p14:creationId xmlns:p14="http://schemas.microsoft.com/office/powerpoint/2010/main" val="234103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012" y="342407"/>
            <a:ext cx="10215437" cy="6217087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400" b="1" dirty="0">
                <a:solidFill>
                  <a:srgbClr val="002060"/>
                </a:solidFill>
                <a:latin typeface="Arial" charset="0"/>
              </a:rPr>
              <a:t>Σε μόνιμη βάση 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18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Τι;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18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1800" dirty="0">
                <a:solidFill>
                  <a:srgbClr val="002060"/>
                </a:solidFill>
                <a:latin typeface="Arial" charset="0"/>
              </a:rPr>
              <a:t>•	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Λειτουργία καθημερινού </a:t>
            </a:r>
            <a:r>
              <a:rPr lang="el-GR" sz="2000" dirty="0" err="1">
                <a:solidFill>
                  <a:srgbClr val="002060"/>
                </a:solidFill>
                <a:latin typeface="Arial" charset="0"/>
              </a:rPr>
              <a:t>infopoint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, συναντήσεις με όλη την ενδιαφερόμενη ομάδα, παροχή διαγνωστικής μελέτης, εντοπισμός θεμάτων/ ελλείψεων / δυνατών σημείων (σχέση με την Κ.ΑΛ.Ο, θεωρία αλλαγής,  επιχειρηματικός σχεδιασμός, οργανωτικό στάδιο )</a:t>
            </a:r>
          </a:p>
          <a:p>
            <a:pPr marL="285666" indent="-285666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Υπηρεσία </a:t>
            </a:r>
            <a:r>
              <a:rPr lang="en-US" sz="2000" dirty="0">
                <a:solidFill>
                  <a:srgbClr val="002060"/>
                </a:solidFill>
                <a:latin typeface="Arial" charset="0"/>
              </a:rPr>
              <a:t>coaching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 και </a:t>
            </a:r>
            <a:r>
              <a:rPr lang="en-US" sz="2000" dirty="0">
                <a:solidFill>
                  <a:srgbClr val="002060"/>
                </a:solidFill>
                <a:latin typeface="Arial" charset="0"/>
              </a:rPr>
              <a:t>mentoring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 , δουλειά από κοινού οι 2 ομάδες ( </a:t>
            </a:r>
            <a:r>
              <a:rPr lang="en-US" sz="2000" dirty="0">
                <a:solidFill>
                  <a:srgbClr val="002060"/>
                </a:solidFill>
                <a:latin typeface="Arial" charset="0"/>
              </a:rPr>
              <a:t>Dock + 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υπό σύσταση/εν </a:t>
            </a:r>
            <a:r>
              <a:rPr lang="el-GR" sz="2000" dirty="0" smtClean="0">
                <a:solidFill>
                  <a:srgbClr val="002060"/>
                </a:solidFill>
                <a:latin typeface="Arial" charset="0"/>
              </a:rPr>
              <a:t>ενεργεία )</a:t>
            </a: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285666" indent="-285666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	Λειτουργία Ψηφιακής Βιβλιοθήκης (βιβλία, πτυχιακές, άρθρα, δημοσιεύσεις)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Πως;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Από κοινού κατανόηση της διαγνωστικής μελέτης, συμφωνία, εντοπισμός σημείων προς ανάπτυξη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Από κοινού υλοποίηση του σχεδιασμού τους – δίνουμε μεθοδολογία – εργαλεία 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Δημιουργία ενός συνεργατικού μαθησιακού περιβάλλοντος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Θετική εμπειρία – Χρήσιμο βίωμα για το μέλλον </a:t>
            </a:r>
          </a:p>
          <a:p>
            <a:pPr marL="285666" indent="-285666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l-GR" sz="1800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6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528" y="270399"/>
            <a:ext cx="10215437" cy="597086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400" b="1" dirty="0">
                <a:solidFill>
                  <a:srgbClr val="002060"/>
                </a:solidFill>
                <a:latin typeface="Arial" charset="0"/>
              </a:rPr>
              <a:t>Σε μη μόνιμη βάση 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18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Τι;</a:t>
            </a: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Σεμινάρια για θέματα νομοθεσίας, οριζόντιας διοίκησης και διακυβέρνησης, κοινωνικού μάρκετινγκ και δικτυώσεων 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i="1" dirty="0">
                <a:solidFill>
                  <a:srgbClr val="002060"/>
                </a:solidFill>
                <a:latin typeface="Arial" charset="0"/>
              </a:rPr>
              <a:t>Κοινωνική Αλληλέγγυα Οικονομία στην Ευρώπη: Ένα καινοτόμο παράδειγμα μέσω του προγράμματος της αρχικής επαγγελματικής εκπαίδευσης κατάρτισης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en-US" sz="2000" dirty="0">
                <a:solidFill>
                  <a:srgbClr val="002060"/>
                </a:solidFill>
                <a:latin typeface="Arial" charset="0"/>
              </a:rPr>
              <a:t>E</a:t>
            </a:r>
            <a:r>
              <a:rPr lang="el-GR" sz="2000" dirty="0" err="1">
                <a:solidFill>
                  <a:srgbClr val="002060"/>
                </a:solidFill>
                <a:latin typeface="Arial" charset="0"/>
              </a:rPr>
              <a:t>μπλουτισμός</a:t>
            </a:r>
            <a:r>
              <a:rPr lang="el-GR" sz="2000" dirty="0">
                <a:solidFill>
                  <a:srgbClr val="002060"/>
                </a:solidFill>
                <a:latin typeface="Arial" charset="0"/>
              </a:rPr>
              <a:t> των υφιστάμενων επαγγελματικών περιγραμμάτων (κυρίως στους τομείς της οικονομίας, της διοίκησης, του χρηματοπιστωτικού και του κοινωνικού τομέα) –            3 ενότητες από 30 ώρες η καθεμία ( Κ.ΑΛ.Ο αξίες και αρχές – δημοκρατική διοίκηση – ηθική χρηματοδότηση και πόροι ) 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Πως;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342795" indent="-342795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Μαζικά, ανοιχτά σε συμμετοχή, προς μέλη ομάδων κυρίως</a:t>
            </a:r>
          </a:p>
          <a:p>
            <a:pPr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l-GR" sz="2000" dirty="0">
              <a:solidFill>
                <a:srgbClr val="002060"/>
              </a:solidFill>
              <a:latin typeface="Arial" charset="0"/>
            </a:endParaRPr>
          </a:p>
          <a:p>
            <a:pPr marL="285666" indent="-285666" defTabSz="457065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2060"/>
                </a:solidFill>
                <a:latin typeface="Arial" charset="0"/>
              </a:rPr>
              <a:t>Συμμετοχική μεθοδολογία, παραδείγματα, ασκήσεις, εργασία σε ομάδες (</a:t>
            </a:r>
            <a:r>
              <a:rPr lang="en-US" sz="2000" dirty="0">
                <a:solidFill>
                  <a:srgbClr val="002060"/>
                </a:solidFill>
                <a:latin typeface="Arial" charset="0"/>
              </a:rPr>
              <a:t>tailored approach, active training)</a:t>
            </a:r>
            <a:endParaRPr lang="el-GR" sz="2000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0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749" y="342407"/>
            <a:ext cx="10009112" cy="5334794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Κάποια πρώτα συμπεράσματα από την μέχρι τώρα σύντομη πορεία μας </a:t>
            </a:r>
            <a:endParaRPr lang="el-GR" sz="2000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Ηλικίες 25-35 δείχνουν ενδιαφέρον μα και δυσπιστία για την αποτελεσματικότητά της Κ.ΑΛ.Ο σε σχέση με την προσωπική τους εξέλιξη. Μικρή δέσμευση στο πλαίσιο</a:t>
            </a: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Ηλικίες </a:t>
            </a:r>
            <a:r>
              <a:rPr lang="el-GR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36-58 </a:t>
            </a: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συχνά σε στάδιο ανεργίας τουλάχιστον από το 2012 όπου έχουν χάσει/ξεχάσει επαγγελματικές δεξιότητες/ μόρφωση έχουν ξεχάσει τι έκαναν πριν την περίοδο της ανεργίας (σπουδές/ προϋπηρεσία). </a:t>
            </a: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Έλλειψη δεξιοτήτων και γνώσης, συμπεριλαμβανομένων των (εσωτερικών) επικοινωνιακών δεξιοτήτων, δεξιοτήτων λήψης αποφάσεων και επίλυσης διαφορών, και των γενικών επιχειρηματικών και διαχειριστικών δεξιοτήτων. </a:t>
            </a: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Αποτιμούμε ως θετικό ότι η πληροφόρηση και η υποστήριξη έρχεται από ομάδα που δρα με συνεργατική οριζόντια δομή όπως επιδιώκουν και οι ενδιαφερόμενοι. Καλλιεργείται εμπιστοσύνη, κοινά προβλήματα, κοινό «</a:t>
            </a:r>
            <a:r>
              <a:rPr lang="el-GR" sz="2000" dirty="0" err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ανήκειν</a:t>
            </a:r>
            <a:r>
              <a:rPr lang="el-GR" sz="2000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». </a:t>
            </a: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endParaRPr lang="el-GR" sz="2000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3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25" y="270396"/>
            <a:ext cx="10297144" cy="5277342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solidFill>
                  <a:srgbClr val="002060"/>
                </a:solidFill>
                <a:ea typeface="Calibri"/>
                <a:cs typeface="Times New Roman"/>
              </a:rPr>
              <a:t>Προκλήσεις</a:t>
            </a: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Ο κόσμος που δε γνωρίζει για την </a:t>
            </a:r>
            <a:r>
              <a:rPr lang="el-GR" sz="2400" dirty="0" smtClean="0">
                <a:solidFill>
                  <a:srgbClr val="002060"/>
                </a:solidFill>
                <a:ea typeface="Calibri"/>
                <a:cs typeface="Times New Roman"/>
              </a:rPr>
              <a:t>Κ.ΑΛ.Ο</a:t>
            </a:r>
            <a:endParaRPr lang="el-GR" sz="2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795" indent="-342795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Ο κόσμος που δε γνωρίζει από βιβλιογραφία, τυπική εκπαίδευση αλλά έχει αναπαραστάσεις για την Κ.ΑΛ.Ο και τους συνεταιρισμούς, </a:t>
            </a:r>
            <a:r>
              <a:rPr lang="el-GR" sz="2400" b="1" dirty="0">
                <a:solidFill>
                  <a:srgbClr val="002060"/>
                </a:solidFill>
                <a:ea typeface="Calibri"/>
                <a:cs typeface="Times New Roman"/>
              </a:rPr>
              <a:t>μια κοινωνική γνώση/μόρφωση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 πολύ ισχυρή. </a:t>
            </a:r>
            <a:endParaRPr lang="el-GR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400" i="1" dirty="0">
                <a:solidFill>
                  <a:srgbClr val="002060"/>
                </a:solidFill>
                <a:ea typeface="Calibri"/>
                <a:cs typeface="Times New Roman"/>
              </a:rPr>
              <a:t>Η παρέμβαση στην αντίληψη ή στη διαμόρφωση αντίληψης/κουλτούρας προϋποθέτει να κατανοήσουμε την αντίληψη που ενυπάρχει ήδη (</a:t>
            </a:r>
            <a:r>
              <a:rPr lang="el-GR" sz="2400" i="1" dirty="0" err="1">
                <a:solidFill>
                  <a:srgbClr val="002060"/>
                </a:solidFill>
                <a:ea typeface="Calibri"/>
                <a:cs typeface="Times New Roman"/>
              </a:rPr>
              <a:t>π.χ</a:t>
            </a:r>
            <a:r>
              <a:rPr lang="el-GR" sz="2400" i="1" dirty="0">
                <a:solidFill>
                  <a:srgbClr val="002060"/>
                </a:solidFill>
                <a:ea typeface="Calibri"/>
                <a:cs typeface="Times New Roman"/>
              </a:rPr>
              <a:t> στερεοτυπική αντίληψη περί έλλειψης κουλτούρας συνεργατισμού) προσπαθώντας να την προκαλέσεις με τρόπο που δε θα αποσταθεροποιήσει τη σχέση «εκπαιδευόμενου-</a:t>
            </a:r>
            <a:r>
              <a:rPr lang="el-GR" sz="2400" i="1" dirty="0" err="1">
                <a:solidFill>
                  <a:srgbClr val="002060"/>
                </a:solidFill>
                <a:ea typeface="Calibri"/>
                <a:cs typeface="Times New Roman"/>
              </a:rPr>
              <a:t>εκπαιδευτ</a:t>
            </a:r>
            <a:r>
              <a:rPr lang="el-GR" sz="2400" i="1" dirty="0">
                <a:solidFill>
                  <a:srgbClr val="002060"/>
                </a:solidFill>
                <a:ea typeface="Calibri"/>
                <a:cs typeface="Times New Roman"/>
              </a:rPr>
              <a:t>ή».</a:t>
            </a:r>
            <a:endParaRPr lang="el-GR" sz="2000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57065" algn="just">
              <a:lnSpc>
                <a:spcPct val="115000"/>
              </a:lnSpc>
              <a:spcAft>
                <a:spcPts val="1000"/>
              </a:spcAft>
            </a:pPr>
            <a:r>
              <a:rPr lang="el-GR" sz="2400" dirty="0">
                <a:ea typeface="Calibri"/>
                <a:cs typeface="Times New Roman"/>
              </a:rPr>
              <a:t> </a:t>
            </a:r>
            <a:endParaRPr lang="el-GR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078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65" y="414412"/>
            <a:ext cx="9721080" cy="5091650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marL="457065" algn="just">
              <a:lnSpc>
                <a:spcPct val="115000"/>
              </a:lnSpc>
              <a:spcAft>
                <a:spcPts val="1000"/>
              </a:spcAft>
            </a:pPr>
            <a:r>
              <a:rPr lang="el-GR" sz="2800" b="1" dirty="0">
                <a:solidFill>
                  <a:srgbClr val="002060"/>
                </a:solidFill>
                <a:ea typeface="Calibri"/>
                <a:cs typeface="Times New Roman"/>
              </a:rPr>
              <a:t>Προτάσεις</a:t>
            </a:r>
            <a:endParaRPr lang="el-GR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57065"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solidFill>
                  <a:srgbClr val="002060"/>
                </a:solidFill>
                <a:ea typeface="Calibri"/>
                <a:cs typeface="Times New Roman"/>
              </a:rPr>
              <a:t>Τυπική εκπαίδευση</a:t>
            </a:r>
            <a:endParaRPr lang="el-GR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795" indent="-342795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Για την παραγωγή </a:t>
            </a:r>
            <a:r>
              <a:rPr lang="el-GR" sz="2400" dirty="0" smtClean="0">
                <a:solidFill>
                  <a:srgbClr val="002060"/>
                </a:solidFill>
                <a:ea typeface="Calibri"/>
                <a:cs typeface="Times New Roman"/>
              </a:rPr>
              <a:t>γνώσης-Έρευνα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: Έμφαση σε έρευνες και στις κοινωνικές επιστήμες - παραγωγή θεωρίας μέσα από τη μελέτη των καθημερινών πρακτικών που αμφισβητούν τον κυρίαρχο τρόπο οργάνωσης οικονομίας-κοινωνίας, με περιγραφικές και επαγωγικές μεθοδολογίες </a:t>
            </a:r>
            <a:endParaRPr lang="el-GR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795" indent="-342795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Δημιουργία  Ακαδημίας - Ινστιτούτο Κ.ΑΛ.Ο που θα υποστηρίζει την ανάπτυξη του χώρου της Κ.ΑΛ.Ο</a:t>
            </a:r>
            <a:r>
              <a:rPr lang="el-GR" sz="2400" dirty="0">
                <a:ea typeface="Calibri"/>
                <a:cs typeface="Times New Roman"/>
              </a:rPr>
              <a:t> </a:t>
            </a:r>
          </a:p>
          <a:p>
            <a:pPr marL="342795" indent="-342795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Μόνιμα προγράμματα εντός του σχολικού περιβάλλοντος σε πρωτοβάθμια-δευτεροβάθμια</a:t>
            </a:r>
          </a:p>
        </p:txBody>
      </p:sp>
    </p:spTree>
    <p:extLst>
      <p:ext uri="{BB962C8B-B14F-4D97-AF65-F5344CB8AC3E}">
        <p14:creationId xmlns:p14="http://schemas.microsoft.com/office/powerpoint/2010/main" val="218640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65" y="414415"/>
            <a:ext cx="10009112" cy="7100405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marL="457065" algn="just">
              <a:lnSpc>
                <a:spcPct val="115000"/>
              </a:lnSpc>
            </a:pPr>
            <a:r>
              <a:rPr lang="el-GR" sz="24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Μη τυπική εκπαίδευση</a:t>
            </a:r>
            <a:endParaRPr lang="el-GR" sz="2000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457065" algn="just">
              <a:lnSpc>
                <a:spcPct val="115000"/>
              </a:lnSpc>
            </a:pPr>
            <a:r>
              <a:rPr lang="el-GR" sz="2400" b="1" dirty="0">
                <a:ea typeface="Calibri"/>
                <a:cs typeface="Times New Roman"/>
              </a:rPr>
              <a:t> </a:t>
            </a:r>
            <a:endParaRPr lang="el-GR" sz="2000" dirty="0">
              <a:ea typeface="Calibri"/>
              <a:cs typeface="Times New Roman"/>
            </a:endParaRPr>
          </a:p>
          <a:p>
            <a:pPr marL="342795" indent="-342795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Συμπλήρωση των συναφών επαγγελματικών περιγραμμάτων (</a:t>
            </a:r>
            <a:r>
              <a:rPr lang="en-US" sz="2400" dirty="0">
                <a:solidFill>
                  <a:srgbClr val="002060"/>
                </a:solidFill>
                <a:ea typeface="Calibri"/>
                <a:cs typeface="Times New Roman"/>
              </a:rPr>
              <a:t>curricula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) με ενότητες που αφορούν στην Κ.ΑΛ.Ο ή ακόμα διαμόρφωση επαγγελματικών περιγραμμάτων αποκλειστικά για την Κ.ΑΛ.Ο ( </a:t>
            </a:r>
            <a:r>
              <a:rPr lang="en-US" sz="2400" dirty="0">
                <a:solidFill>
                  <a:srgbClr val="002060"/>
                </a:solidFill>
                <a:ea typeface="Calibri"/>
                <a:cs typeface="Times New Roman"/>
              </a:rPr>
              <a:t>IVET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en-US" sz="2400" dirty="0">
                <a:solidFill>
                  <a:srgbClr val="002060"/>
                </a:solidFill>
                <a:ea typeface="Calibri"/>
                <a:cs typeface="Times New Roman"/>
              </a:rPr>
              <a:t>VET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en-US" sz="2400" dirty="0">
                <a:solidFill>
                  <a:srgbClr val="002060"/>
                </a:solidFill>
                <a:ea typeface="Calibri"/>
                <a:cs typeface="Times New Roman"/>
              </a:rPr>
              <a:t>CVET</a:t>
            </a: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 )</a:t>
            </a:r>
            <a:endParaRPr lang="el-GR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795" indent="-342795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  <a:ea typeface="Calibri"/>
                <a:cs typeface="Times New Roman"/>
              </a:rPr>
              <a:t>Υποστήριξη φορέων Κ.ΑΛ.Ο να αναλάβουν κομμάτι της πληροφόρησης– εκπαίδευσης σε άλλους φορείς:</a:t>
            </a:r>
          </a:p>
          <a:p>
            <a:pPr algn="just">
              <a:lnSpc>
                <a:spcPct val="115000"/>
              </a:lnSpc>
            </a:pP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α) συστηματοποιημένη/γειωμένη γνώση μέσα και από την δική τους εμπειρία,</a:t>
            </a:r>
          </a:p>
          <a:p>
            <a:pPr algn="just">
              <a:lnSpc>
                <a:spcPct val="115000"/>
              </a:lnSpc>
            </a:pP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β) σχέσεις εγγύτητας εκπαιδευτή-εκπαιδευομένων / συνεργατικό μαθησιακό περιβάλλον </a:t>
            </a:r>
          </a:p>
          <a:p>
            <a:pPr algn="just">
              <a:lnSpc>
                <a:spcPct val="115000"/>
              </a:lnSpc>
            </a:pP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γ) δημιουργία κοινότητας μάθησης, ανατροφοδότησης εργαλείων/θεωρίας/πρακτικής </a:t>
            </a:r>
          </a:p>
          <a:p>
            <a:pPr algn="just">
              <a:lnSpc>
                <a:spcPct val="115000"/>
              </a:lnSpc>
            </a:pP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δ</a:t>
            </a:r>
            <a:r>
              <a:rPr lang="el-GR" sz="2000" dirty="0" smtClean="0">
                <a:solidFill>
                  <a:srgbClr val="002060"/>
                </a:solidFill>
                <a:ea typeface="Calibri"/>
                <a:cs typeface="Times New Roman"/>
              </a:rPr>
              <a:t>) δημιουργία </a:t>
            </a: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κοινωνικού κεφαλαίου που προωθεί τη συλλογική δράση                                         ε) αυτόνομο πλαίσιο λειτουργίας και δυνατότητα προσαρμογής σε πολιτικές πιο κοντά στο πνεύμα της Κ.ΑΛ.Ο </a:t>
            </a:r>
          </a:p>
          <a:p>
            <a:pPr algn="just">
              <a:lnSpc>
                <a:spcPct val="115000"/>
              </a:lnSpc>
            </a:pP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στ) Η εκπαιδευτική διαδικασία δεν είναι μαζική και </a:t>
            </a:r>
            <a:r>
              <a:rPr lang="el-GR" sz="2000" dirty="0" smtClean="0">
                <a:solidFill>
                  <a:srgbClr val="002060"/>
                </a:solidFill>
                <a:ea typeface="Calibri"/>
                <a:cs typeface="Times New Roman"/>
              </a:rPr>
              <a:t>ατομική </a:t>
            </a:r>
            <a:r>
              <a:rPr lang="el-GR" sz="2000" dirty="0">
                <a:solidFill>
                  <a:srgbClr val="002060"/>
                </a:solidFill>
                <a:ea typeface="Calibri"/>
                <a:cs typeface="Times New Roman"/>
              </a:rPr>
              <a:t>αλλά είναι συλλογική με μεθοδολογίες που ενισχύουν το συνεργατισμό και χτίζουν τη συλλογική τους ταυτότητα ήδη στα πρώτα τους βήματα.</a:t>
            </a:r>
          </a:p>
          <a:p>
            <a:pPr marL="457065" algn="just">
              <a:lnSpc>
                <a:spcPct val="115000"/>
              </a:lnSpc>
            </a:pPr>
            <a:r>
              <a:rPr lang="el-GR" sz="2400" dirty="0">
                <a:ea typeface="Calibri"/>
                <a:cs typeface="Times New Roman"/>
              </a:rPr>
              <a:t> </a:t>
            </a:r>
            <a:endParaRPr lang="el-GR" sz="2000" dirty="0">
              <a:ea typeface="Calibri"/>
              <a:cs typeface="Times New Roman"/>
            </a:endParaRPr>
          </a:p>
          <a:p>
            <a:pPr marL="457065" algn="just">
              <a:lnSpc>
                <a:spcPct val="115000"/>
              </a:lnSpc>
            </a:pPr>
            <a:r>
              <a:rPr lang="el-GR" sz="2400" dirty="0">
                <a:ea typeface="Calibri"/>
                <a:cs typeface="Times New Roman"/>
              </a:rPr>
              <a:t> </a:t>
            </a:r>
            <a:endParaRPr lang="el-GR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08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760" y="2142604"/>
            <a:ext cx="10009112" cy="1366528"/>
          </a:xfrm>
          <a:prstGeom prst="rect">
            <a:avLst/>
          </a:prstGeom>
          <a:noFill/>
        </p:spPr>
        <p:txBody>
          <a:bodyPr wrap="square" lIns="91413" tIns="45708" rIns="91413" bIns="45708" rtlCol="0">
            <a:spAutoFit/>
          </a:bodyPr>
          <a:lstStyle/>
          <a:p>
            <a:pPr marL="450080" algn="ctr">
              <a:lnSpc>
                <a:spcPct val="115000"/>
              </a:lnSpc>
            </a:pPr>
            <a:r>
              <a:rPr lang="el-GR" sz="2400" i="1" dirty="0">
                <a:solidFill>
                  <a:srgbClr val="002060"/>
                </a:solidFill>
                <a:ea typeface="Calibri"/>
                <a:cs typeface="Times New Roman"/>
              </a:rPr>
              <a:t>«Κανείς δεν εκπαιδεύει κανέναν, κανείς δεν εκπαιδεύει μόνος του τον εαυτό του. Οι άνθρωποι εκπαιδεύονται όλοι μαζί με τη μεσολάβηση όλου του κόσμου» (</a:t>
            </a:r>
            <a:r>
              <a:rPr lang="en-US" sz="2400" i="1" dirty="0">
                <a:solidFill>
                  <a:srgbClr val="002060"/>
                </a:solidFill>
              </a:rPr>
              <a:t>Paulo Freire</a:t>
            </a:r>
            <a:r>
              <a:rPr lang="el-GR" sz="2400" i="1" dirty="0">
                <a:solidFill>
                  <a:srgbClr val="002060"/>
                </a:solidFill>
              </a:rPr>
              <a:t>)</a:t>
            </a:r>
            <a:endParaRPr lang="el-GR" sz="2400" i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360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1997527"/>
            <a:ext cx="11941176" cy="2084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5" rIns="89973" bIns="44985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8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4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9pPr>
          </a:lstStyle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endParaRPr lang="en-US" altLang="el-GR" sz="1800" dirty="0"/>
          </a:p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4800" b="1" dirty="0" err="1">
                <a:solidFill>
                  <a:srgbClr val="FFFFFF"/>
                </a:solidFill>
                <a:latin typeface="Roboto Slab" charset="0"/>
              </a:rPr>
              <a:t>Ευχ</a:t>
            </a:r>
            <a:r>
              <a:rPr lang="en-US" altLang="el-GR" sz="4800" b="1" dirty="0">
                <a:solidFill>
                  <a:srgbClr val="FFFFFF"/>
                </a:solidFill>
                <a:latin typeface="Roboto Slab" charset="0"/>
              </a:rPr>
              <a:t>αριστούμε για τον χρόνο </a:t>
            </a:r>
            <a:r>
              <a:rPr lang="en-US" altLang="el-GR" sz="4800" b="1" dirty="0" smtClean="0">
                <a:solidFill>
                  <a:srgbClr val="FFFFFF"/>
                </a:solidFill>
                <a:latin typeface="Roboto Slab" charset="0"/>
              </a:rPr>
              <a:t>σας</a:t>
            </a:r>
            <a:endParaRPr lang="en-US" altLang="el-GR" sz="4800" b="1" dirty="0">
              <a:solidFill>
                <a:srgbClr val="FFFFFF"/>
              </a:solidFill>
              <a:latin typeface="Roboto Slab" charset="0"/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4303103"/>
            <a:ext cx="11941176" cy="94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5" rIns="89973" bIns="44985"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32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8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4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 sz="2000">
                <a:solidFill>
                  <a:srgbClr val="000000"/>
                </a:solidFill>
                <a:latin typeface="Arial" charset="0"/>
                <a:ea typeface="Noto Sans CJK SC Regular" charset="0"/>
                <a:cs typeface="Noto Sans CJK SC Regular" charset="0"/>
              </a:defRPr>
            </a:lvl9pPr>
          </a:lstStyle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Επ</a:t>
            </a:r>
            <a:r>
              <a:rPr lang="en-US" altLang="el-GR" sz="2000" dirty="0" err="1">
                <a:solidFill>
                  <a:srgbClr val="FFFFFF"/>
                </a:solidFill>
                <a:latin typeface="Roboto Slab" charset="0"/>
              </a:rPr>
              <a:t>ικοινωνί</a:t>
            </a: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α: </a:t>
            </a:r>
          </a:p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2000" dirty="0" err="1">
                <a:solidFill>
                  <a:srgbClr val="FFFFFF"/>
                </a:solidFill>
                <a:latin typeface="Roboto Slab" charset="0"/>
              </a:rPr>
              <a:t>Τροί</a:t>
            </a: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ας 30, Κυψέλη (Δευτέρα-Παρασκευή από τις 10.00 μέχρι τις 14.00)</a:t>
            </a:r>
          </a:p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2000" dirty="0" err="1">
                <a:solidFill>
                  <a:srgbClr val="FFFFFF"/>
                </a:solidFill>
                <a:latin typeface="Roboto Slab" charset="0"/>
              </a:rPr>
              <a:t>Ιστοσελίδ</a:t>
            </a: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α: https://dock.zone, Facebook: dockathens</a:t>
            </a:r>
          </a:p>
          <a:p>
            <a:pPr algn="ctr" defTabSz="457066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E mail: </a:t>
            </a:r>
            <a:r>
              <a:rPr lang="en-US" altLang="el-GR" sz="2000" dirty="0" err="1">
                <a:solidFill>
                  <a:srgbClr val="FFFFFF"/>
                </a:solidFill>
                <a:latin typeface="Roboto Slab" charset="0"/>
              </a:rPr>
              <a:t>info@dock.zone</a:t>
            </a: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, </a:t>
            </a:r>
            <a:r>
              <a:rPr lang="en-US" altLang="el-GR" sz="2000" dirty="0" err="1">
                <a:solidFill>
                  <a:srgbClr val="FFFFFF"/>
                </a:solidFill>
                <a:latin typeface="Roboto Slab" charset="0"/>
              </a:rPr>
              <a:t>Τηλέφωνο</a:t>
            </a:r>
            <a:r>
              <a:rPr lang="en-US" altLang="el-GR" sz="2000" dirty="0">
                <a:solidFill>
                  <a:srgbClr val="FFFFFF"/>
                </a:solidFill>
                <a:latin typeface="Roboto Slab" charset="0"/>
              </a:rPr>
              <a:t>: 213 0883758</a:t>
            </a:r>
          </a:p>
        </p:txBody>
      </p:sp>
    </p:spTree>
    <p:extLst>
      <p:ext uri="{BB962C8B-B14F-4D97-AF65-F5344CB8AC3E}">
        <p14:creationId xmlns:p14="http://schemas.microsoft.com/office/powerpoint/2010/main" val="36152824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7" grpId="0"/>
      <p:bldP spid="389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Noto Sans CJK SC Regular"/>
        <a:cs typeface="Noto Sans CJK SC Regular"/>
      </a:majorFont>
      <a:minorFont>
        <a:latin typeface="Arial"/>
        <a:ea typeface="Noto Sans CJK SC Regular"/>
        <a:cs typeface="Noto Sans CJK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l-G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l-G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Noto Sans CJK SC Regular"/>
        <a:cs typeface="Noto Sans CJK SC Regular"/>
      </a:majorFont>
      <a:minorFont>
        <a:latin typeface="Arial"/>
        <a:ea typeface="Noto Sans CJK SC Regular"/>
        <a:cs typeface="Noto Sans CJK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l-G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l-G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46573</TotalTime>
  <Words>800</Words>
  <Application>Microsoft Office PowerPoint</Application>
  <PresentationFormat>Custom</PresentationFormat>
  <Paragraphs>113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</dc:creator>
  <cp:lastModifiedBy>User</cp:lastModifiedBy>
  <cp:revision>833</cp:revision>
  <dcterms:created xsi:type="dcterms:W3CDTF">2017-03-04T18:34:33Z</dcterms:created>
  <dcterms:modified xsi:type="dcterms:W3CDTF">2018-06-27T06:12:35Z</dcterms:modified>
</cp:coreProperties>
</file>